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65" r:id="rId4"/>
    <p:sldId id="281" r:id="rId5"/>
    <p:sldId id="261" r:id="rId6"/>
    <p:sldId id="266" r:id="rId7"/>
    <p:sldId id="262" r:id="rId8"/>
    <p:sldId id="267" r:id="rId9"/>
    <p:sldId id="268" r:id="rId10"/>
    <p:sldId id="270" r:id="rId11"/>
    <p:sldId id="269" r:id="rId12"/>
    <p:sldId id="271" r:id="rId13"/>
    <p:sldId id="277" r:id="rId14"/>
    <p:sldId id="263" r:id="rId15"/>
    <p:sldId id="282" r:id="rId16"/>
    <p:sldId id="264" r:id="rId17"/>
    <p:sldId id="283" r:id="rId18"/>
    <p:sldId id="278" r:id="rId19"/>
    <p:sldId id="272" r:id="rId20"/>
    <p:sldId id="284" r:id="rId21"/>
    <p:sldId id="276" r:id="rId22"/>
    <p:sldId id="275" r:id="rId23"/>
    <p:sldId id="273" r:id="rId24"/>
    <p:sldId id="285" r:id="rId25"/>
    <p:sldId id="286" r:id="rId26"/>
    <p:sldId id="279" r:id="rId27"/>
    <p:sldId id="280" r:id="rId28"/>
    <p:sldId id="287" r:id="rId29"/>
    <p:sldId id="260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FF7D7D"/>
    <a:srgbClr val="E9544D"/>
    <a:srgbClr val="EC5777"/>
    <a:srgbClr val="FF6F6E"/>
    <a:srgbClr val="E6E6E6"/>
    <a:srgbClr val="FF7979"/>
    <a:srgbClr val="FF999A"/>
    <a:srgbClr val="DF6551"/>
    <a:srgbClr val="3EEC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94" autoAdjust="0"/>
    <p:restoredTop sz="89556" autoAdjust="0"/>
  </p:normalViewPr>
  <p:slideViewPr>
    <p:cSldViewPr snapToGrid="0">
      <p:cViewPr varScale="1">
        <p:scale>
          <a:sx n="79" d="100"/>
          <a:sy n="79" d="100"/>
        </p:scale>
        <p:origin x="1277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3DB2C-7CB4-4FA5-93CB-46C6CA7DD1A0}" type="datetimeFigureOut">
              <a:rPr lang="ko-KR" altLang="en-US" smtClean="0"/>
              <a:t>2018-01-11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D0E7EC-25F5-4A50-B385-1F92C6D442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082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배울 개념 많지만 </a:t>
            </a:r>
            <a:r>
              <a:rPr lang="ko-KR" altLang="en-US" dirty="0" err="1" smtClean="0"/>
              <a:t>어렵지않음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373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나머지 연산 퀴즈 내기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칠판판서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889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4600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조건문</a:t>
            </a:r>
            <a:r>
              <a:rPr lang="ko-KR" altLang="en-US" dirty="0" smtClean="0"/>
              <a:t> 이라고도 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일상생활 속 예시</a:t>
            </a:r>
            <a:r>
              <a:rPr lang="en-US" altLang="ko-KR" dirty="0" smtClean="0"/>
              <a:t>(</a:t>
            </a:r>
            <a:r>
              <a:rPr lang="ko-KR" altLang="en-US" dirty="0" smtClean="0"/>
              <a:t>영어에서 </a:t>
            </a:r>
            <a:r>
              <a:rPr lang="ko-KR" altLang="en-US" dirty="0" err="1" smtClean="0"/>
              <a:t>가정법이랑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비슷</a:t>
            </a:r>
            <a:r>
              <a:rPr lang="ko-KR" altLang="en-US" dirty="0" smtClean="0"/>
              <a:t> </a:t>
            </a:r>
            <a:r>
              <a:rPr lang="en-US" altLang="ko-KR" dirty="0" smtClean="0"/>
              <a:t>If? </a:t>
            </a:r>
            <a:r>
              <a:rPr lang="ko-KR" altLang="en-US" dirty="0" smtClean="0"/>
              <a:t>만약 이라는 뜻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836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조건문</a:t>
            </a:r>
            <a:r>
              <a:rPr lang="ko-KR" altLang="en-US" dirty="0" smtClean="0"/>
              <a:t> 이라고도 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일상생활 속 예시</a:t>
            </a:r>
            <a:r>
              <a:rPr lang="en-US" altLang="ko-KR" dirty="0" smtClean="0"/>
              <a:t>(</a:t>
            </a:r>
            <a:r>
              <a:rPr lang="ko-KR" altLang="en-US" dirty="0" smtClean="0"/>
              <a:t>영어에서 </a:t>
            </a:r>
            <a:r>
              <a:rPr lang="ko-KR" altLang="en-US" dirty="0" err="1" smtClean="0"/>
              <a:t>가정법이랑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비슷</a:t>
            </a:r>
            <a:r>
              <a:rPr lang="ko-KR" altLang="en-US" dirty="0" smtClean="0"/>
              <a:t> </a:t>
            </a:r>
            <a:r>
              <a:rPr lang="en-US" altLang="ko-KR" dirty="0" smtClean="0"/>
              <a:t>If? </a:t>
            </a:r>
            <a:r>
              <a:rPr lang="ko-KR" altLang="en-US" dirty="0" smtClean="0"/>
              <a:t>만약 이라는 뜻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521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조건문</a:t>
            </a:r>
            <a:r>
              <a:rPr lang="ko-KR" altLang="en-US" dirty="0" smtClean="0"/>
              <a:t> 이라고도 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일상생활 속 예시</a:t>
            </a:r>
            <a:r>
              <a:rPr lang="en-US" altLang="ko-KR" dirty="0" smtClean="0"/>
              <a:t>(</a:t>
            </a:r>
            <a:r>
              <a:rPr lang="ko-KR" altLang="en-US" dirty="0" smtClean="0"/>
              <a:t>영어에서 </a:t>
            </a:r>
            <a:r>
              <a:rPr lang="ko-KR" altLang="en-US" dirty="0" err="1" smtClean="0"/>
              <a:t>가정법이랑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비슷</a:t>
            </a:r>
            <a:r>
              <a:rPr lang="ko-KR" altLang="en-US" dirty="0" smtClean="0"/>
              <a:t> </a:t>
            </a:r>
            <a:r>
              <a:rPr lang="en-US" altLang="ko-KR" dirty="0" smtClean="0"/>
              <a:t>If? </a:t>
            </a:r>
            <a:r>
              <a:rPr lang="ko-KR" altLang="en-US" dirty="0" smtClean="0"/>
              <a:t>만약 이라는 뜻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0703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1: </a:t>
            </a:r>
            <a:r>
              <a:rPr lang="ko-KR" altLang="en-US" dirty="0" smtClean="0"/>
              <a:t>참 </a:t>
            </a:r>
            <a:r>
              <a:rPr lang="en-US" altLang="ko-KR" dirty="0" smtClean="0"/>
              <a:t>/ 0 : </a:t>
            </a:r>
            <a:r>
              <a:rPr lang="ko-KR" altLang="en-US" dirty="0" smtClean="0"/>
              <a:t>거짓</a:t>
            </a:r>
            <a:endParaRPr lang="en-US" altLang="ko-KR" dirty="0" smtClean="0"/>
          </a:p>
          <a:p>
            <a:r>
              <a:rPr lang="ko-KR" altLang="en-US" dirty="0" err="1" smtClean="0"/>
              <a:t>빈칸채우기</a:t>
            </a:r>
            <a:r>
              <a:rPr lang="ko-KR" altLang="en-US" dirty="0" smtClean="0"/>
              <a:t> 퀴즈</a:t>
            </a:r>
            <a:r>
              <a:rPr lang="en-US" altLang="ko-KR" dirty="0" smtClean="0"/>
              <a:t>!(</a:t>
            </a:r>
            <a:r>
              <a:rPr lang="ko-KR" altLang="en-US" dirty="0" smtClean="0"/>
              <a:t>맞추면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사탕같은거</a:t>
            </a:r>
            <a:r>
              <a:rPr lang="en-US" altLang="ko-KR" baseline="0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8955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1: </a:t>
            </a:r>
            <a:r>
              <a:rPr lang="ko-KR" altLang="en-US" dirty="0" smtClean="0"/>
              <a:t>참 </a:t>
            </a:r>
            <a:r>
              <a:rPr lang="en-US" altLang="ko-KR" dirty="0" smtClean="0"/>
              <a:t>/ 0 : </a:t>
            </a:r>
            <a:r>
              <a:rPr lang="ko-KR" altLang="en-US" dirty="0" smtClean="0"/>
              <a:t>거짓</a:t>
            </a:r>
            <a:endParaRPr lang="en-US" altLang="ko-KR" dirty="0" smtClean="0"/>
          </a:p>
          <a:p>
            <a:r>
              <a:rPr lang="ko-KR" altLang="en-US" dirty="0" err="1" smtClean="0"/>
              <a:t>빈칸채우기</a:t>
            </a:r>
            <a:r>
              <a:rPr lang="ko-KR" altLang="en-US" dirty="0" smtClean="0"/>
              <a:t> 퀴즈</a:t>
            </a:r>
            <a:r>
              <a:rPr lang="en-US" altLang="ko-KR" dirty="0" smtClean="0"/>
              <a:t>!(</a:t>
            </a:r>
            <a:r>
              <a:rPr lang="ko-KR" altLang="en-US" dirty="0" smtClean="0"/>
              <a:t>맞추면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사탕같은거</a:t>
            </a:r>
            <a:r>
              <a:rPr lang="en-US" altLang="ko-KR" baseline="0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0099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1: </a:t>
            </a:r>
            <a:r>
              <a:rPr lang="ko-KR" altLang="en-US" dirty="0" smtClean="0"/>
              <a:t>참 </a:t>
            </a:r>
            <a:r>
              <a:rPr lang="en-US" altLang="ko-KR" dirty="0" smtClean="0"/>
              <a:t>/ 0 : </a:t>
            </a:r>
            <a:r>
              <a:rPr lang="ko-KR" altLang="en-US" dirty="0" smtClean="0"/>
              <a:t>거짓</a:t>
            </a:r>
            <a:endParaRPr lang="en-US" altLang="ko-KR" dirty="0" smtClean="0"/>
          </a:p>
          <a:p>
            <a:r>
              <a:rPr lang="ko-KR" altLang="en-US" dirty="0" err="1" smtClean="0"/>
              <a:t>빈칸채우기</a:t>
            </a:r>
            <a:r>
              <a:rPr lang="ko-KR" altLang="en-US" dirty="0" smtClean="0"/>
              <a:t> 퀴즈</a:t>
            </a:r>
            <a:r>
              <a:rPr lang="en-US" altLang="ko-KR" dirty="0" smtClean="0"/>
              <a:t>!(</a:t>
            </a:r>
            <a:r>
              <a:rPr lang="ko-KR" altLang="en-US" dirty="0" smtClean="0"/>
              <a:t>맞추면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사탕같은거</a:t>
            </a:r>
            <a:r>
              <a:rPr lang="en-US" altLang="ko-KR" baseline="0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8488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376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971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baseline="0" dirty="0" smtClean="0"/>
              <a:t>이름 맞추기</a:t>
            </a: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브레드보드</a:t>
            </a:r>
            <a:r>
              <a:rPr lang="en-US" altLang="ko-KR" baseline="0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3470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9068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6825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5159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9714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6615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5310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3739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9340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861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baseline="0" dirty="0" smtClean="0"/>
              <a:t>이름 맞추기</a:t>
            </a:r>
            <a:r>
              <a:rPr lang="en-US" altLang="ko-KR" baseline="0" dirty="0" smtClean="0"/>
              <a:t>(LED)</a:t>
            </a:r>
          </a:p>
          <a:p>
            <a:pPr marL="228600" indent="-228600">
              <a:buAutoNum type="arabicPeriod"/>
            </a:pPr>
            <a:r>
              <a:rPr lang="ko-KR" altLang="en-US" baseline="0" dirty="0" smtClean="0"/>
              <a:t>어느 쪽이 </a:t>
            </a:r>
            <a:r>
              <a:rPr lang="en-US" altLang="ko-KR" baseline="0" dirty="0" smtClean="0"/>
              <a:t>+</a:t>
            </a:r>
            <a:r>
              <a:rPr lang="ko-KR" altLang="en-US" baseline="0" dirty="0" smtClean="0"/>
              <a:t>극</a:t>
            </a:r>
            <a:r>
              <a:rPr lang="en-US" altLang="ko-KR" baseline="0" dirty="0" smtClean="0"/>
              <a:t>?</a:t>
            </a:r>
          </a:p>
          <a:p>
            <a:pPr marL="228600" indent="-228600">
              <a:buAutoNum type="arabicPeriod"/>
            </a:pPr>
            <a:r>
              <a:rPr lang="ko-KR" altLang="en-US" baseline="0" dirty="0" smtClean="0"/>
              <a:t>전류는 </a:t>
            </a:r>
            <a:r>
              <a:rPr lang="en-US" altLang="ko-KR" baseline="0" dirty="0" smtClean="0"/>
              <a:t>-&gt;+? +&gt;-?</a:t>
            </a:r>
          </a:p>
          <a:p>
            <a:pPr marL="228600" indent="-228600">
              <a:buAutoNum type="arabicPeriod"/>
            </a:pPr>
            <a:r>
              <a:rPr lang="en-US" altLang="ko-KR" baseline="0" dirty="0" smtClean="0"/>
              <a:t>GND</a:t>
            </a:r>
            <a:r>
              <a:rPr lang="ko-KR" altLang="en-US" baseline="0" dirty="0" smtClean="0"/>
              <a:t>에 </a:t>
            </a:r>
            <a:r>
              <a:rPr lang="ko-KR" altLang="en-US" baseline="0" dirty="0" err="1" smtClean="0"/>
              <a:t>연결하는건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긴다리</a:t>
            </a:r>
            <a:r>
              <a:rPr lang="en-US" altLang="ko-KR" baseline="0" dirty="0" smtClean="0"/>
              <a:t>?</a:t>
            </a:r>
            <a:r>
              <a:rPr lang="ko-KR" altLang="en-US" baseline="0" dirty="0" err="1" smtClean="0"/>
              <a:t>짧은다리</a:t>
            </a:r>
            <a:r>
              <a:rPr lang="en-US" altLang="ko-KR" baseline="0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179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632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559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9165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=</a:t>
            </a:r>
            <a:r>
              <a:rPr lang="ko-KR" altLang="en-US" dirty="0" smtClean="0"/>
              <a:t>는 대입</a:t>
            </a:r>
            <a:r>
              <a:rPr lang="en-US" altLang="ko-KR" dirty="0" smtClean="0"/>
              <a:t>, ==</a:t>
            </a:r>
            <a:r>
              <a:rPr lang="ko-KR" altLang="en-US" dirty="0" smtClean="0"/>
              <a:t>는 같다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985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지금은 </a:t>
            </a:r>
            <a:r>
              <a:rPr lang="ko-KR" altLang="en-US" dirty="0" err="1" smtClean="0"/>
              <a:t>이런게</a:t>
            </a:r>
            <a:r>
              <a:rPr lang="ko-KR" altLang="en-US" dirty="0" smtClean="0"/>
              <a:t> 있다</a:t>
            </a:r>
            <a:r>
              <a:rPr lang="en-US" altLang="ko-KR" dirty="0" smtClean="0"/>
              <a:t>! </a:t>
            </a:r>
            <a:r>
              <a:rPr lang="ko-KR" altLang="en-US" dirty="0" smtClean="0"/>
              <a:t>정도만 알면 돼요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우리가 가장 많이 쓸건 </a:t>
            </a:r>
            <a:r>
              <a:rPr lang="en-US" altLang="ko-KR" dirty="0" err="1" smtClean="0"/>
              <a:t>int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형</a:t>
            </a:r>
            <a:r>
              <a:rPr lang="en-US" altLang="ko-KR" baseline="0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968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변수를 사용하지 않고 짠 코드 </a:t>
            </a:r>
            <a:r>
              <a:rPr lang="en-US" altLang="ko-KR" dirty="0" smtClean="0"/>
              <a:t>vs </a:t>
            </a:r>
            <a:r>
              <a:rPr lang="ko-KR" altLang="en-US" dirty="0" smtClean="0"/>
              <a:t>변수를 사용한 코드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73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739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811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325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009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020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101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78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480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022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281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046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C2067-56CB-489D-A21E-75DD7EBB4C31}" type="datetimeFigureOut">
              <a:rPr lang="ko-KR" altLang="en-US" smtClean="0"/>
              <a:t>2018-01-11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820" y="-99680"/>
            <a:ext cx="2271618" cy="127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596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30000">
              <a:schemeClr val="tx2">
                <a:lumMod val="75000"/>
              </a:schemeClr>
            </a:gs>
            <a:gs pos="41000">
              <a:schemeClr val="tx2">
                <a:lumMod val="75000"/>
              </a:schemeClr>
            </a:gs>
            <a:gs pos="2900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4413159" y="4888697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5928085" y="623763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786011" y="53534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818740" y="3357394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797785" y="5802270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2435984" y="2561642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1871341" y="494641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651060" y="5430952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388907" y="2552319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841169" y="-404816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392222" y="6570195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788405" y="1835471"/>
            <a:ext cx="3909600" cy="39096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867882" y="1804566"/>
            <a:ext cx="3326549" cy="3326549"/>
          </a:xfrm>
          <a:prstGeom prst="rect">
            <a:avLst/>
          </a:prstGeom>
          <a:solidFill>
            <a:srgbClr val="E9544D"/>
          </a:solidFill>
          <a:ln>
            <a:noFill/>
          </a:ln>
          <a:effectLst>
            <a:outerShdw blurRad="2413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284831" y="1118078"/>
            <a:ext cx="3326549" cy="3326549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228600" dist="38100" dir="2700000" sx="102000" sy="102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565960" y="1366688"/>
            <a:ext cx="3326866" cy="3326866"/>
          </a:xfrm>
          <a:prstGeom prst="rect">
            <a:avLst/>
          </a:prstGeom>
          <a:noFill/>
          <a:ln w="635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653512" y="2405761"/>
            <a:ext cx="31320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altLang="en-US" sz="28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차시 </a:t>
            </a:r>
            <a:r>
              <a:rPr lang="en-US" altLang="ko-KR" sz="28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8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프로그래밍은 어떻게 해요</a:t>
            </a:r>
            <a:r>
              <a:rPr lang="en-US" altLang="ko-KR" sz="28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 flipH="1">
            <a:off x="1032429" y="73320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395006" y="5263877"/>
            <a:ext cx="2714236" cy="70788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2018. 01. 14. </a:t>
            </a:r>
          </a:p>
          <a:p>
            <a:r>
              <a:rPr lang="ko-KR" altLang="en-US" sz="2000" dirty="0" err="1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강의자</a:t>
            </a:r>
            <a:r>
              <a:rPr lang="ko-KR" altLang="en-US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: </a:t>
            </a:r>
            <a:r>
              <a:rPr lang="ko-KR" altLang="en-US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임도은</a:t>
            </a:r>
            <a:r>
              <a:rPr lang="en-US" altLang="ko-KR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이승화</a:t>
            </a:r>
            <a:r>
              <a:rPr lang="en-US" altLang="ko-KR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</a:t>
            </a:r>
            <a:endParaRPr lang="ko-KR" altLang="en-US" sz="20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 flipH="1">
            <a:off x="-358969" y="5402920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1767004" y="3272592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07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 </a:t>
            </a:r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산술 연산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변수를 왜 사용할까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56584" t="18889" r="24754" b="50889"/>
          <a:stretch/>
        </p:blipFill>
        <p:spPr>
          <a:xfrm>
            <a:off x="1443449" y="1878805"/>
            <a:ext cx="4381153" cy="399079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56667" t="48370" r="23619" b="14445"/>
          <a:stretch/>
        </p:blipFill>
        <p:spPr>
          <a:xfrm>
            <a:off x="6106625" y="1397208"/>
            <a:ext cx="4669094" cy="4953992"/>
          </a:xfrm>
          <a:prstGeom prst="rect">
            <a:avLst/>
          </a:prstGeom>
        </p:spPr>
      </p:pic>
      <p:sp>
        <p:nvSpPr>
          <p:cNvPr id="3" name="오른쪽 화살표 2"/>
          <p:cNvSpPr/>
          <p:nvPr/>
        </p:nvSpPr>
        <p:spPr>
          <a:xfrm>
            <a:off x="5307084" y="3451463"/>
            <a:ext cx="1276596" cy="785257"/>
          </a:xfrm>
          <a:prstGeom prst="rightArrow">
            <a:avLst/>
          </a:prstGeom>
          <a:solidFill>
            <a:srgbClr val="FF7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8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 </a:t>
            </a:r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산술 연산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산술 연산에는 어떠한 것들이 있지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174461"/>
              </p:ext>
            </p:extLst>
          </p:nvPr>
        </p:nvGraphicFramePr>
        <p:xfrm>
          <a:off x="1959183" y="2144594"/>
          <a:ext cx="8259203" cy="37423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62870">
                  <a:extLst>
                    <a:ext uri="{9D8B030D-6E8A-4147-A177-3AD203B41FA5}">
                      <a16:colId xmlns:a16="http://schemas.microsoft.com/office/drawing/2014/main" val="1765426380"/>
                    </a:ext>
                  </a:extLst>
                </a:gridCol>
                <a:gridCol w="2147297">
                  <a:extLst>
                    <a:ext uri="{9D8B030D-6E8A-4147-A177-3AD203B41FA5}">
                      <a16:colId xmlns:a16="http://schemas.microsoft.com/office/drawing/2014/main" val="339761092"/>
                    </a:ext>
                  </a:extLst>
                </a:gridCol>
                <a:gridCol w="4549036">
                  <a:extLst>
                    <a:ext uri="{9D8B030D-6E8A-4147-A177-3AD203B41FA5}">
                      <a16:colId xmlns:a16="http://schemas.microsoft.com/office/drawing/2014/main" val="2317078270"/>
                    </a:ext>
                  </a:extLst>
                </a:gridCol>
              </a:tblGrid>
              <a:tr h="6237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연산자</a:t>
                      </a:r>
                      <a:endParaRPr lang="en-US" sz="28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내용</a:t>
                      </a:r>
                      <a:endParaRPr lang="en-US" sz="28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예</a:t>
                      </a:r>
                      <a:endParaRPr lang="en-US" sz="28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5110782"/>
                  </a:ext>
                </a:extLst>
              </a:tr>
              <a:tr h="6237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*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곱하기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2 * 5 = 10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6019226"/>
                  </a:ext>
                </a:extLst>
              </a:tr>
              <a:tr h="6237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/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나누기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12</a:t>
                      </a:r>
                      <a:r>
                        <a:rPr lang="en-US" sz="2400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 / 3 = 4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7101151"/>
                  </a:ext>
                </a:extLst>
              </a:tr>
              <a:tr h="6237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%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나머지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5 % 3 = 2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4062668"/>
                  </a:ext>
                </a:extLst>
              </a:tr>
              <a:tr h="6237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+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더하기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3</a:t>
                      </a:r>
                      <a:r>
                        <a:rPr lang="en-US" sz="2400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 + 6 = 9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1096574"/>
                  </a:ext>
                </a:extLst>
              </a:tr>
              <a:tr h="6237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-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빼기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5</a:t>
                      </a:r>
                      <a:r>
                        <a:rPr lang="en-US" sz="2400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 – 2 = 2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3399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469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 </a:t>
            </a:r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산술 연산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실습과제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수행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2447" y="1777198"/>
            <a:ext cx="92687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1</a:t>
            </a:r>
            <a:r>
              <a:rPr lang="ko-KR" altLang="en-US" sz="4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차 </a:t>
            </a:r>
            <a:r>
              <a:rPr lang="ko-KR" altLang="en-US" sz="4000" dirty="0" err="1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실습과제</a:t>
            </a:r>
            <a:r>
              <a:rPr lang="en-US" altLang="ko-KR" sz="4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!</a:t>
            </a:r>
            <a:endParaRPr lang="en-US" sz="40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8727" y="2531948"/>
            <a:ext cx="111650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문자 카드 </a:t>
            </a:r>
            <a:r>
              <a:rPr lang="en-US" altLang="ko-KR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A, B, C, D, E</a:t>
            </a:r>
            <a:r>
              <a:rPr lang="en-US" altLang="ko-KR" sz="20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와 산술 연산 카드 </a:t>
            </a:r>
            <a:r>
              <a:rPr lang="en-US" altLang="ko-KR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+, -, *, / %</a:t>
            </a:r>
            <a:r>
              <a:rPr lang="ko-KR" altLang="en-US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가 있고</a:t>
            </a:r>
            <a:r>
              <a:rPr lang="en-US" altLang="ko-KR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, A~E</a:t>
            </a:r>
            <a:r>
              <a:rPr lang="ko-KR" altLang="en-US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카드에는 각각 </a:t>
            </a:r>
            <a:r>
              <a:rPr lang="en-US" altLang="ko-KR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1, 2, 3, 4, 5</a:t>
            </a:r>
            <a:r>
              <a:rPr lang="ko-KR" altLang="en-US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라는 숫자가 들어있다</a:t>
            </a:r>
            <a:r>
              <a:rPr lang="en-US" altLang="ko-KR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. </a:t>
            </a:r>
            <a:r>
              <a:rPr lang="ko-KR" altLang="en-US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이때 아래 과제를 모두 수행해보자</a:t>
            </a:r>
            <a:r>
              <a:rPr lang="en-US" altLang="ko-KR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( </a:t>
            </a:r>
            <a:r>
              <a:rPr lang="ko-KR" altLang="en-US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과제 </a:t>
            </a:r>
            <a:r>
              <a:rPr lang="en-US" altLang="ko-KR" sz="20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1</a:t>
            </a:r>
            <a:r>
              <a:rPr lang="ko-KR" altLang="en-US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개당 문자 카드는 자유롭게</a:t>
            </a:r>
            <a:r>
              <a:rPr lang="en-US" altLang="ko-KR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산술 연산 카드는 </a:t>
            </a:r>
            <a:r>
              <a:rPr lang="en-US" altLang="ko-KR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1</a:t>
            </a:r>
            <a:r>
              <a:rPr lang="ko-KR" altLang="en-US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개씩만 이용</a:t>
            </a:r>
            <a:r>
              <a:rPr lang="en-US" altLang="ko-KR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!)</a:t>
            </a:r>
            <a:endParaRPr lang="en-US" sz="20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9580" y="4142454"/>
            <a:ext cx="9611353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altLang="ko-KR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‘+’</a:t>
            </a:r>
            <a:r>
              <a:rPr lang="ko-KR" altLang="en-US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카드를 이용하여 숫자 </a:t>
            </a:r>
            <a:r>
              <a:rPr lang="en-US" altLang="ko-KR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8</a:t>
            </a:r>
            <a:r>
              <a:rPr lang="ko-KR" altLang="en-US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만들기</a:t>
            </a:r>
            <a:endParaRPr lang="en-US" altLang="ko-KR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altLang="ko-KR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‘-’</a:t>
            </a:r>
            <a:r>
              <a:rPr lang="ko-KR" altLang="en-US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카드를 이용하여 숫자 </a:t>
            </a:r>
            <a:r>
              <a:rPr lang="en-US" altLang="ko-KR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2</a:t>
            </a:r>
            <a:r>
              <a:rPr lang="ko-KR" altLang="en-US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만들기</a:t>
            </a:r>
            <a:endParaRPr lang="en-US" altLang="ko-KR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altLang="ko-KR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‘*’</a:t>
            </a:r>
            <a:r>
              <a:rPr lang="ko-KR" altLang="en-US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카드를 이용하여 숫자 </a:t>
            </a:r>
            <a:r>
              <a:rPr lang="en-US" altLang="ko-KR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15</a:t>
            </a:r>
            <a:r>
              <a:rPr lang="ko-KR" altLang="en-US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만들기</a:t>
            </a:r>
            <a:endParaRPr lang="en-US" altLang="ko-KR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altLang="ko-KR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‘/’</a:t>
            </a:r>
            <a:r>
              <a:rPr lang="ko-KR" altLang="en-US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카드를 이용하여 숫자 </a:t>
            </a:r>
            <a:r>
              <a:rPr lang="en-US" altLang="ko-KR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2.5</a:t>
            </a:r>
            <a:r>
              <a:rPr lang="ko-KR" altLang="en-US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만들기</a:t>
            </a:r>
            <a:endParaRPr lang="en-US" altLang="ko-KR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altLang="ko-KR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‘%’</a:t>
            </a:r>
            <a:r>
              <a:rPr lang="ko-KR" altLang="en-US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카드를 이용하여 숫자 </a:t>
            </a:r>
            <a:r>
              <a:rPr lang="en-US" altLang="ko-KR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1</a:t>
            </a:r>
            <a:r>
              <a:rPr lang="ko-KR" altLang="en-US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만들기</a:t>
            </a:r>
            <a:endParaRPr lang="en-US" altLang="ko-KR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502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문이 뭘까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242812" y="3030609"/>
            <a:ext cx="3064272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</a:t>
            </a:r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4500" dirty="0" err="1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조건문</a:t>
            </a:r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69641" y="1861058"/>
            <a:ext cx="4493552" cy="390876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맞나</a:t>
            </a:r>
            <a:r>
              <a:rPr lang="en-US" altLang="ko-KR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 </a:t>
            </a:r>
            <a:r>
              <a:rPr lang="ko-KR" altLang="en-US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아닌가</a:t>
            </a:r>
            <a:r>
              <a:rPr lang="en-US" altLang="ko-KR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  <a:p>
            <a:pPr>
              <a:lnSpc>
                <a:spcPct val="200000"/>
              </a:lnSpc>
            </a:pPr>
            <a:r>
              <a:rPr lang="ko-KR" altLang="en-US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여자인가</a:t>
            </a:r>
            <a:r>
              <a:rPr lang="en-US" altLang="ko-KR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 </a:t>
            </a:r>
            <a:r>
              <a:rPr lang="ko-KR" altLang="en-US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아닌가</a:t>
            </a:r>
            <a:r>
              <a:rPr lang="en-US" altLang="ko-KR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  <a:p>
            <a:pPr>
              <a:lnSpc>
                <a:spcPct val="200000"/>
              </a:lnSpc>
            </a:pPr>
            <a:r>
              <a:rPr lang="ko-KR" altLang="en-US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커플인가</a:t>
            </a:r>
            <a:r>
              <a:rPr lang="en-US" altLang="ko-KR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 </a:t>
            </a:r>
            <a:r>
              <a:rPr lang="ko-KR" altLang="en-US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아닌가</a:t>
            </a:r>
            <a:r>
              <a:rPr lang="en-US" altLang="ko-KR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en-US" altLang="ko-KR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32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잘생겼나</a:t>
            </a:r>
            <a:r>
              <a:rPr lang="en-US" altLang="ko-KR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 </a:t>
            </a:r>
            <a:r>
              <a:rPr lang="ko-KR" altLang="en-US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아닌가</a:t>
            </a:r>
            <a:r>
              <a:rPr lang="en-US" altLang="ko-KR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2336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문이 뭘까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f 문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170" y="2173569"/>
            <a:ext cx="7507499" cy="357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49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문이 뭘까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61887" t="57446" b="22978"/>
          <a:stretch/>
        </p:blipFill>
        <p:spPr>
          <a:xfrm>
            <a:off x="2352170" y="2465102"/>
            <a:ext cx="7538504" cy="2178018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2633572" y="1898022"/>
            <a:ext cx="1515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조건</a:t>
            </a:r>
            <a:endParaRPr lang="en-US" altLang="ko-KR" sz="2400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 algn="ctr"/>
            <a:r>
              <a:rPr lang="ko-KR" altLang="en-US" sz="3200" dirty="0" smtClean="0">
                <a:solidFill>
                  <a:srgbClr val="FF0000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↓</a:t>
            </a:r>
            <a:endParaRPr lang="en-US" sz="3200" dirty="0">
              <a:solidFill>
                <a:srgbClr val="FF0000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257284" y="3153904"/>
            <a:ext cx="15159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FF0000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↑</a:t>
            </a:r>
            <a:endParaRPr lang="en-US" altLang="ko-KR" sz="2000" dirty="0" smtClean="0">
              <a:solidFill>
                <a:srgbClr val="FF0000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 algn="ctr"/>
            <a:r>
              <a:rPr lang="ko-KR" altLang="en-US" dirty="0" smtClean="0"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실행 문장</a:t>
            </a:r>
            <a:endParaRPr lang="en-US" altLang="ko-KR" dirty="0" smtClean="0"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223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논리 연산자에 대해 알아보자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526249"/>
              </p:ext>
            </p:extLst>
          </p:nvPr>
        </p:nvGraphicFramePr>
        <p:xfrm>
          <a:off x="2024785" y="2501227"/>
          <a:ext cx="8128000" cy="262266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3475">
                  <a:extLst>
                    <a:ext uri="{9D8B030D-6E8A-4147-A177-3AD203B41FA5}">
                      <a16:colId xmlns:a16="http://schemas.microsoft.com/office/drawing/2014/main" val="863263755"/>
                    </a:ext>
                  </a:extLst>
                </a:gridCol>
                <a:gridCol w="6884525">
                  <a:extLst>
                    <a:ext uri="{9D8B030D-6E8A-4147-A177-3AD203B41FA5}">
                      <a16:colId xmlns:a16="http://schemas.microsoft.com/office/drawing/2014/main" val="2522145721"/>
                    </a:ext>
                  </a:extLst>
                </a:gridCol>
              </a:tblGrid>
              <a:tr h="50435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연산자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연산자의 기능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0982537"/>
                  </a:ext>
                </a:extLst>
              </a:tr>
              <a:tr h="70610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&amp;&amp;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예</a:t>
                      </a:r>
                      <a:r>
                        <a:rPr lang="en-US" altLang="ko-KR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) A &amp;&amp; B</a:t>
                      </a:r>
                    </a:p>
                    <a:p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와 </a:t>
                      </a:r>
                      <a:r>
                        <a:rPr lang="en-US" altLang="ko-KR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B</a:t>
                      </a:r>
                      <a:r>
                        <a:rPr lang="en-US" altLang="ko-KR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모두 </a:t>
                      </a:r>
                      <a:r>
                        <a:rPr lang="en-US" altLang="ko-KR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true</a:t>
                      </a:r>
                      <a:r>
                        <a:rPr lang="ko-KR" alt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이면 연산 결과는 </a:t>
                      </a:r>
                      <a:r>
                        <a:rPr lang="en-US" altLang="ko-KR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true (</a:t>
                      </a:r>
                      <a:r>
                        <a:rPr lang="ko-KR" alt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논리 </a:t>
                      </a:r>
                      <a:r>
                        <a:rPr lang="en-US" altLang="ko-KR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AND)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4800243"/>
                  </a:ext>
                </a:extLst>
              </a:tr>
              <a:tr h="70610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||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예</a:t>
                      </a:r>
                      <a:r>
                        <a:rPr lang="en-US" altLang="ko-KR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) A</a:t>
                      </a:r>
                      <a:r>
                        <a:rPr lang="en-US" altLang="ko-KR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 || B</a:t>
                      </a:r>
                    </a:p>
                    <a:p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와 </a:t>
                      </a:r>
                      <a:r>
                        <a:rPr lang="en-US" altLang="ko-KR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B</a:t>
                      </a:r>
                      <a:r>
                        <a:rPr lang="en-US" altLang="ko-KR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둘 중 하나라도 </a:t>
                      </a:r>
                      <a:r>
                        <a:rPr lang="en-US" altLang="ko-KR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true</a:t>
                      </a:r>
                      <a:r>
                        <a:rPr lang="ko-KR" alt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이면 연산 결과는 </a:t>
                      </a:r>
                      <a:r>
                        <a:rPr lang="en-US" altLang="ko-KR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true (</a:t>
                      </a:r>
                      <a:r>
                        <a:rPr lang="ko-KR" alt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논리 </a:t>
                      </a:r>
                      <a:r>
                        <a:rPr lang="en-US" altLang="ko-KR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OR)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8764169"/>
                  </a:ext>
                </a:extLst>
              </a:tr>
              <a:tr h="70610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!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예</a:t>
                      </a:r>
                      <a:r>
                        <a:rPr lang="en-US" altLang="ko-KR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) !A</a:t>
                      </a:r>
                    </a:p>
                    <a:p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연산 결과는 </a:t>
                      </a:r>
                      <a:r>
                        <a:rPr lang="en-US" altLang="ko-KR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가 </a:t>
                      </a:r>
                      <a:r>
                        <a:rPr lang="en-US" altLang="ko-KR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true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이면 </a:t>
                      </a:r>
                      <a:r>
                        <a:rPr lang="en-US" altLang="ko-KR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false,</a:t>
                      </a:r>
                      <a:r>
                        <a:rPr lang="en-US" altLang="ko-KR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 A</a:t>
                      </a:r>
                      <a:r>
                        <a:rPr lang="ko-KR" alt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가 </a:t>
                      </a:r>
                      <a:r>
                        <a:rPr lang="en-US" altLang="ko-KR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false</a:t>
                      </a:r>
                      <a:r>
                        <a:rPr lang="ko-KR" alt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이면 </a:t>
                      </a:r>
                      <a:r>
                        <a:rPr lang="en-US" altLang="ko-KR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true (</a:t>
                      </a:r>
                      <a:r>
                        <a:rPr lang="ko-KR" alt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논리 </a:t>
                      </a:r>
                      <a:r>
                        <a:rPr lang="en-US" altLang="ko-KR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NOT)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41463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143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논리 연산자에 대해 알아보자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662946"/>
              </p:ext>
            </p:extLst>
          </p:nvPr>
        </p:nvGraphicFramePr>
        <p:xfrm>
          <a:off x="2634682" y="2514569"/>
          <a:ext cx="6966815" cy="2286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18722">
                  <a:extLst>
                    <a:ext uri="{9D8B030D-6E8A-4147-A177-3AD203B41FA5}">
                      <a16:colId xmlns:a16="http://schemas.microsoft.com/office/drawing/2014/main" val="2794980945"/>
                    </a:ext>
                  </a:extLst>
                </a:gridCol>
                <a:gridCol w="1450913">
                  <a:extLst>
                    <a:ext uri="{9D8B030D-6E8A-4147-A177-3AD203B41FA5}">
                      <a16:colId xmlns:a16="http://schemas.microsoft.com/office/drawing/2014/main" val="3140416484"/>
                    </a:ext>
                  </a:extLst>
                </a:gridCol>
                <a:gridCol w="1415525">
                  <a:extLst>
                    <a:ext uri="{9D8B030D-6E8A-4147-A177-3AD203B41FA5}">
                      <a16:colId xmlns:a16="http://schemas.microsoft.com/office/drawing/2014/main" val="2884749546"/>
                    </a:ext>
                  </a:extLst>
                </a:gridCol>
                <a:gridCol w="1481655">
                  <a:extLst>
                    <a:ext uri="{9D8B030D-6E8A-4147-A177-3AD203B41FA5}">
                      <a16:colId xmlns:a16="http://schemas.microsoft.com/office/drawing/2014/main" val="1250615949"/>
                    </a:ext>
                  </a:extLst>
                </a:gridCol>
              </a:tblGrid>
              <a:tr h="457288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 &amp;&amp; B</a:t>
                      </a:r>
                      <a:endParaRPr lang="en-US" sz="20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 || B</a:t>
                      </a:r>
                      <a:endParaRPr lang="en-US" sz="20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!A</a:t>
                      </a:r>
                      <a:endParaRPr lang="en-US" sz="20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2899497"/>
                  </a:ext>
                </a:extLst>
              </a:tr>
              <a:tr h="45728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A, B 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모두 참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1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0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5000295"/>
                  </a:ext>
                </a:extLst>
              </a:tr>
              <a:tr h="45728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</a:t>
                      </a:r>
                      <a:r>
                        <a:rPr 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 : </a:t>
                      </a:r>
                      <a:r>
                        <a:rPr lang="ko-KR" alt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참 </a:t>
                      </a:r>
                      <a:r>
                        <a:rPr lang="en-US" altLang="ko-KR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/ B : </a:t>
                      </a:r>
                      <a:r>
                        <a:rPr lang="ko-KR" alt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거짓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0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81319"/>
                  </a:ext>
                </a:extLst>
              </a:tr>
              <a:tr h="45728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 : 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거짓 </a:t>
                      </a:r>
                      <a:r>
                        <a:rPr lang="en-US" altLang="ko-KR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/ B : 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참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0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1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1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640350"/>
                  </a:ext>
                </a:extLst>
              </a:tr>
              <a:tr h="45728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A, B 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모두 거짓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0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7443378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236692" y="3011597"/>
            <a:ext cx="576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1</a:t>
            </a:r>
            <a:endParaRPr lang="en-US" sz="2000" dirty="0"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236712" y="4380308"/>
            <a:ext cx="576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0</a:t>
            </a:r>
            <a:endParaRPr lang="en-US" sz="2000" dirty="0"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242273" y="3491541"/>
            <a:ext cx="576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1</a:t>
            </a:r>
            <a:endParaRPr lang="en-US" sz="2000" dirty="0"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692933" y="4380308"/>
            <a:ext cx="576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692933" y="3459232"/>
            <a:ext cx="576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0</a:t>
            </a:r>
            <a:endParaRPr lang="en-US" sz="2000" dirty="0"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985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7" grpId="0"/>
      <p:bldP spid="41" grpId="0"/>
      <p:bldP spid="43" grpId="0"/>
      <p:bldP spid="4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논리 연산자에 대해 알아보자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65457" t="59803" r="5745" b="21294"/>
          <a:stretch/>
        </p:blipFill>
        <p:spPr>
          <a:xfrm>
            <a:off x="2280656" y="2490461"/>
            <a:ext cx="7616258" cy="281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7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비교 연산자에 대해 알아보자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718171"/>
              </p:ext>
            </p:extLst>
          </p:nvPr>
        </p:nvGraphicFramePr>
        <p:xfrm>
          <a:off x="2024785" y="2332129"/>
          <a:ext cx="8128000" cy="303833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50376">
                  <a:extLst>
                    <a:ext uri="{9D8B030D-6E8A-4147-A177-3AD203B41FA5}">
                      <a16:colId xmlns:a16="http://schemas.microsoft.com/office/drawing/2014/main" val="1088091759"/>
                    </a:ext>
                  </a:extLst>
                </a:gridCol>
                <a:gridCol w="1747520">
                  <a:extLst>
                    <a:ext uri="{9D8B030D-6E8A-4147-A177-3AD203B41FA5}">
                      <a16:colId xmlns:a16="http://schemas.microsoft.com/office/drawing/2014/main" val="436984675"/>
                    </a:ext>
                  </a:extLst>
                </a:gridCol>
                <a:gridCol w="1209040">
                  <a:extLst>
                    <a:ext uri="{9D8B030D-6E8A-4147-A177-3AD203B41FA5}">
                      <a16:colId xmlns:a16="http://schemas.microsoft.com/office/drawing/2014/main" val="2169649248"/>
                    </a:ext>
                  </a:extLst>
                </a:gridCol>
                <a:gridCol w="4021064">
                  <a:extLst>
                    <a:ext uri="{9D8B030D-6E8A-4147-A177-3AD203B41FA5}">
                      <a16:colId xmlns:a16="http://schemas.microsoft.com/office/drawing/2014/main" val="2428567595"/>
                    </a:ext>
                  </a:extLst>
                </a:gridCol>
              </a:tblGrid>
              <a:tr h="45928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연산자</a:t>
                      </a:r>
                      <a:endParaRPr lang="en-US" sz="20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의미</a:t>
                      </a:r>
                      <a:endParaRPr lang="en-US" sz="20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수식 예</a:t>
                      </a:r>
                      <a:endParaRPr lang="en-US" sz="20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수식의 의미</a:t>
                      </a:r>
                      <a:endParaRPr lang="en-US" sz="20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962105"/>
                  </a:ext>
                </a:extLst>
              </a:tr>
              <a:tr h="42984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&lt;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보다 작다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 &lt; B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 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가 </a:t>
                      </a:r>
                      <a:r>
                        <a:rPr lang="en-US" altLang="ko-KR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B 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보다 작으면 참이다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681205"/>
                  </a:ext>
                </a:extLst>
              </a:tr>
              <a:tr h="42984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&gt;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보다 크다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</a:t>
                      </a:r>
                      <a:r>
                        <a:rPr 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 &gt; B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 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가 </a:t>
                      </a:r>
                      <a:r>
                        <a:rPr lang="en-US" altLang="ko-KR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B 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보다 크면 참이다</a:t>
                      </a:r>
                      <a:endParaRPr lang="en-US" dirty="0" smtClean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0684798"/>
                  </a:ext>
                </a:extLst>
              </a:tr>
              <a:tr h="42984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&lt;=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작거나 같다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 &lt;= B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 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가 </a:t>
                      </a:r>
                      <a:r>
                        <a:rPr lang="en-US" altLang="ko-KR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B 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보다 작거나 같으면 참이다</a:t>
                      </a:r>
                      <a:endParaRPr lang="en-US" dirty="0" smtClean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48164"/>
                  </a:ext>
                </a:extLst>
              </a:tr>
              <a:tr h="42984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&gt;=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크거나 같다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 &gt;= B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 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가 </a:t>
                      </a:r>
                      <a:r>
                        <a:rPr lang="en-US" altLang="ko-KR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B 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보다 크거나 같으면 참이다</a:t>
                      </a:r>
                      <a:endParaRPr lang="en-US" dirty="0" smtClean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217051"/>
                  </a:ext>
                </a:extLst>
              </a:tr>
              <a:tr h="42984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==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같다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 == B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 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와 </a:t>
                      </a:r>
                      <a:r>
                        <a:rPr lang="en-US" altLang="ko-KR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B 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가 같으면 참이다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202296"/>
                  </a:ext>
                </a:extLst>
              </a:tr>
              <a:tr h="42984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!=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같지 않다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 !=</a:t>
                      </a:r>
                      <a:r>
                        <a:rPr 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 B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</a:t>
                      </a:r>
                      <a:r>
                        <a:rPr 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가 </a:t>
                      </a:r>
                      <a:r>
                        <a:rPr lang="en-US" altLang="ko-KR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B </a:t>
                      </a:r>
                      <a:r>
                        <a:rPr lang="ko-KR" alt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와 같지 않으면 참이다</a:t>
                      </a:r>
                      <a:r>
                        <a:rPr lang="en-US" altLang="ko-KR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.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044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729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직선 연결선 58"/>
          <p:cNvCxnSpPr/>
          <p:nvPr/>
        </p:nvCxnSpPr>
        <p:spPr>
          <a:xfrm>
            <a:off x="701152" y="1074058"/>
            <a:ext cx="1104979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8017586" y="32624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294086" y="264397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521305" y="1635099"/>
            <a:ext cx="1041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01.</a:t>
            </a:r>
            <a:endParaRPr lang="ko-KR" altLang="en-US" sz="4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4561530" y="2466096"/>
            <a:ext cx="6902702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497107" y="1711150"/>
            <a:ext cx="5025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복습 </a:t>
            </a:r>
            <a:r>
              <a:rPr lang="en-US" altLang="ko-KR" sz="40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0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강의 목표</a:t>
            </a:r>
            <a:endParaRPr lang="ko-KR" altLang="en-US" sz="40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521305" y="2785554"/>
            <a:ext cx="1041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</a:t>
            </a:r>
            <a:endParaRPr lang="ko-KR" altLang="en-US" sz="4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4561530" y="3616551"/>
            <a:ext cx="6902702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497107" y="2861605"/>
            <a:ext cx="5025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 </a:t>
            </a:r>
            <a:r>
              <a:rPr lang="en-US" altLang="ko-KR" sz="40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0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산술 연산</a:t>
            </a:r>
            <a:endParaRPr lang="ko-KR" altLang="en-US" sz="40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521305" y="4016300"/>
            <a:ext cx="1041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03.</a:t>
            </a:r>
            <a:endParaRPr lang="ko-KR" altLang="en-US" sz="4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4561530" y="4847297"/>
            <a:ext cx="6902702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497107" y="4092351"/>
            <a:ext cx="5025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sz="40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</a:t>
            </a:r>
            <a:endParaRPr lang="ko-KR" altLang="en-US" sz="40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521305" y="5165570"/>
            <a:ext cx="1041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04.</a:t>
            </a:r>
            <a:endParaRPr lang="ko-KR" altLang="en-US" sz="4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4561530" y="5996567"/>
            <a:ext cx="6902702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497107" y="5241621"/>
            <a:ext cx="5025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</a:t>
            </a:r>
            <a:endParaRPr lang="ko-KR" altLang="en-US" sz="40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4086" y="117163"/>
            <a:ext cx="51501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ln w="38100">
                  <a:noFill/>
                </a:ln>
                <a:solidFill>
                  <a:srgbClr val="FF7D7D"/>
                </a:solidFill>
                <a:effectLst>
                  <a:outerShdw dist="38100" algn="ctr" rotWithShape="0">
                    <a:schemeClr val="bg1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CONTENTS</a:t>
            </a:r>
            <a:endParaRPr lang="ko-KR" altLang="en-US" sz="8000" dirty="0">
              <a:ln w="38100">
                <a:noFill/>
              </a:ln>
              <a:solidFill>
                <a:srgbClr val="FF7D7D"/>
              </a:solidFill>
              <a:effectLst>
                <a:outerShdw dist="38100" algn="ctr" rotWithShape="0">
                  <a:schemeClr val="bg1"/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1368718" y="2977038"/>
            <a:ext cx="1743289" cy="1743289"/>
          </a:xfrm>
          <a:prstGeom prst="roundRect">
            <a:avLst>
              <a:gd name="adj" fmla="val 1879"/>
            </a:avLst>
          </a:prstGeom>
          <a:noFill/>
          <a:ln w="412750"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1968040" y="2228612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2444064" y="2228612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모서리가 둥근 직사각형 74"/>
          <p:cNvSpPr/>
          <p:nvPr/>
        </p:nvSpPr>
        <p:spPr>
          <a:xfrm>
            <a:off x="2903831" y="2229895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1493052" y="2225356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1968118" y="5112788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모서리가 둥근 직사각형 77"/>
          <p:cNvSpPr/>
          <p:nvPr/>
        </p:nvSpPr>
        <p:spPr>
          <a:xfrm>
            <a:off x="2444142" y="5112788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모서리가 둥근 직사각형 78"/>
          <p:cNvSpPr/>
          <p:nvPr/>
        </p:nvSpPr>
        <p:spPr>
          <a:xfrm>
            <a:off x="2903908" y="5114072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모서리가 둥근 직사각형 79"/>
          <p:cNvSpPr/>
          <p:nvPr/>
        </p:nvSpPr>
        <p:spPr>
          <a:xfrm>
            <a:off x="1493130" y="5109533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모서리가 둥근 직사각형 80"/>
          <p:cNvSpPr/>
          <p:nvPr/>
        </p:nvSpPr>
        <p:spPr>
          <a:xfrm rot="5400000">
            <a:off x="734016" y="3435543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모서리가 둥근 직사각형 81"/>
          <p:cNvSpPr/>
          <p:nvPr/>
        </p:nvSpPr>
        <p:spPr>
          <a:xfrm rot="5400000">
            <a:off x="734016" y="3911567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모서리가 둥근 직사각형 82"/>
          <p:cNvSpPr/>
          <p:nvPr/>
        </p:nvSpPr>
        <p:spPr>
          <a:xfrm rot="5400000">
            <a:off x="732732" y="4371334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모서리가 둥근 직사각형 83"/>
          <p:cNvSpPr/>
          <p:nvPr/>
        </p:nvSpPr>
        <p:spPr>
          <a:xfrm rot="5400000">
            <a:off x="737271" y="2960555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모서리가 둥근 직사각형 85"/>
          <p:cNvSpPr/>
          <p:nvPr/>
        </p:nvSpPr>
        <p:spPr>
          <a:xfrm rot="5400000">
            <a:off x="3640362" y="3435543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모서리가 둥근 직사각형 86"/>
          <p:cNvSpPr/>
          <p:nvPr/>
        </p:nvSpPr>
        <p:spPr>
          <a:xfrm rot="5400000">
            <a:off x="3640362" y="3911567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모서리가 둥근 직사각형 87"/>
          <p:cNvSpPr/>
          <p:nvPr/>
        </p:nvSpPr>
        <p:spPr>
          <a:xfrm rot="5400000">
            <a:off x="3639079" y="4371334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모서리가 둥근 직사각형 88"/>
          <p:cNvSpPr/>
          <p:nvPr/>
        </p:nvSpPr>
        <p:spPr>
          <a:xfrm rot="5400000">
            <a:off x="3643618" y="2960555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/>
          <p:cNvSpPr/>
          <p:nvPr/>
        </p:nvSpPr>
        <p:spPr>
          <a:xfrm>
            <a:off x="1452303" y="2927523"/>
            <a:ext cx="169682" cy="169682"/>
          </a:xfrm>
          <a:prstGeom prst="ellipse">
            <a:avLst/>
          </a:prstGeom>
          <a:solidFill>
            <a:srgbClr val="FF7D7D"/>
          </a:solidFill>
          <a:ln>
            <a:solidFill>
              <a:srgbClr val="FF7D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65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비교 연산자에 대해 알아보자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9457" t="57544" r="1710" b="22751"/>
          <a:stretch/>
        </p:blipFill>
        <p:spPr>
          <a:xfrm>
            <a:off x="1119331" y="2451073"/>
            <a:ext cx="10011446" cy="285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07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실습 과제를 수행해보자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96015" y="2534306"/>
            <a:ext cx="10883952" cy="23698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2</a:t>
            </a:r>
            <a:r>
              <a:rPr lang="ko-KR" altLang="en-US" sz="4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차 </a:t>
            </a:r>
            <a:r>
              <a:rPr lang="ko-KR" altLang="en-US" sz="4000" dirty="0" err="1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실습과제</a:t>
            </a:r>
            <a:r>
              <a:rPr lang="en-US" altLang="ko-KR" sz="4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!</a:t>
            </a:r>
          </a:p>
          <a:p>
            <a:endParaRPr lang="en-US" altLang="ko-KR" sz="4000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r>
              <a:rPr lang="en-US" altLang="ko-KR" sz="4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버튼을 누르면 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LED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가 켜지고 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2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초 있다가 꺼지는 기능을 구현해보자</a:t>
            </a:r>
            <a:endParaRPr lang="en-US" altLang="ko-KR" sz="2800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endParaRPr lang="ko-KR" altLang="en-US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962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6"/>
            <a:ext cx="398177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버튼이 눌렸을 때 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LED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켜는 기능 만들기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59569" t="21091" r="1938" b="23263"/>
          <a:stretch/>
        </p:blipFill>
        <p:spPr>
          <a:xfrm>
            <a:off x="3059679" y="1494835"/>
            <a:ext cx="6121900" cy="497812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599727" y="3732521"/>
            <a:ext cx="3738622" cy="23095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/>
          <p:cNvSpPr/>
          <p:nvPr/>
        </p:nvSpPr>
        <p:spPr>
          <a:xfrm>
            <a:off x="3608662" y="3989104"/>
            <a:ext cx="3738622" cy="23095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직사각형 47"/>
          <p:cNvSpPr/>
          <p:nvPr/>
        </p:nvSpPr>
        <p:spPr>
          <a:xfrm>
            <a:off x="3608662" y="4475216"/>
            <a:ext cx="3738622" cy="135892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52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5" grpId="0" animBg="1"/>
      <p:bldP spid="4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함수가 뭘까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775" y="1513044"/>
            <a:ext cx="4824955" cy="478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98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함수가 뭘까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743" y="1374166"/>
            <a:ext cx="5452404" cy="53986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61106" y="5674202"/>
            <a:ext cx="1673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1</a:t>
            </a:r>
            <a:endParaRPr lang="en-US" sz="4000" dirty="0">
              <a:solidFill>
                <a:schemeClr val="bg1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151057" y="3714913"/>
            <a:ext cx="1673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X % 3</a:t>
            </a:r>
            <a:endParaRPr lang="en-US" sz="4000" dirty="0">
              <a:solidFill>
                <a:schemeClr val="bg1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352766" y="1608126"/>
            <a:ext cx="1673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10</a:t>
            </a:r>
            <a:endParaRPr lang="en-US" sz="4000" dirty="0">
              <a:solidFill>
                <a:schemeClr val="bg1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52154" t="61274" r="25947" b="22299"/>
          <a:stretch/>
        </p:blipFill>
        <p:spPr>
          <a:xfrm>
            <a:off x="6534261" y="2911969"/>
            <a:ext cx="5133462" cy="2166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95970" y="2559029"/>
            <a:ext cx="151597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결과값의 </a:t>
            </a:r>
            <a:r>
              <a:rPr lang="ko-KR" altLang="en-US" sz="1400" dirty="0" err="1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자료형</a:t>
            </a:r>
            <a:endParaRPr lang="en-US" altLang="ko-KR" sz="1400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 algn="ctr"/>
            <a:r>
              <a:rPr lang="ko-KR" altLang="en-US" sz="3200" dirty="0" smtClean="0">
                <a:solidFill>
                  <a:srgbClr val="FF0000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↓</a:t>
            </a:r>
            <a:endParaRPr lang="en-US" sz="3200" dirty="0">
              <a:solidFill>
                <a:srgbClr val="FF0000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269822" y="2251436"/>
            <a:ext cx="151597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함수 이름</a:t>
            </a:r>
            <a:endParaRPr lang="en-US" altLang="ko-KR" sz="1400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 algn="ctr"/>
            <a:r>
              <a:rPr lang="ko-KR" altLang="en-US" sz="6000" dirty="0" smtClean="0">
                <a:solidFill>
                  <a:srgbClr val="FF0000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↓</a:t>
            </a:r>
            <a:endParaRPr lang="en-US" sz="6000" dirty="0">
              <a:solidFill>
                <a:srgbClr val="FF0000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964650" y="2618833"/>
            <a:ext cx="166852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매개변수의 </a:t>
            </a:r>
            <a:r>
              <a:rPr lang="ko-KR" altLang="en-US" sz="1400" dirty="0" err="1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자료형</a:t>
            </a:r>
            <a:endParaRPr lang="en-US" altLang="ko-KR" sz="1400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 algn="ctr"/>
            <a:r>
              <a:rPr lang="ko-KR" altLang="en-US" sz="3200" dirty="0" smtClean="0">
                <a:solidFill>
                  <a:srgbClr val="FF0000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↓</a:t>
            </a:r>
            <a:endParaRPr lang="en-US" sz="3200" dirty="0">
              <a:solidFill>
                <a:srgbClr val="FF0000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386822" y="3349517"/>
            <a:ext cx="151597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FF0000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↑</a:t>
            </a:r>
            <a:endParaRPr lang="en-US" altLang="ko-KR" sz="2000" dirty="0" smtClean="0">
              <a:solidFill>
                <a:srgbClr val="FF0000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 algn="ctr"/>
            <a:r>
              <a:rPr lang="ko-KR" altLang="en-US" sz="1400" dirty="0" smtClean="0"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매개변수</a:t>
            </a:r>
            <a:endParaRPr lang="en-US" altLang="ko-KR" sz="1400" dirty="0" smtClean="0"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676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1" grpId="0"/>
      <p:bldP spid="7" grpId="0"/>
      <p:bldP spid="43" grpId="0"/>
      <p:bldP spid="45" grpId="0"/>
      <p:bldP spid="4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함수가 뭘까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?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294" y="2156314"/>
            <a:ext cx="3002131" cy="322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64397" y="3094366"/>
            <a:ext cx="65605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LED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를 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1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초간 </a:t>
            </a:r>
            <a:r>
              <a:rPr lang="ko-KR" alt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켰다가 끄는 함수는 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결과값과 매개변수의 </a:t>
            </a:r>
            <a:r>
              <a:rPr lang="ko-KR" altLang="en-US" sz="2800" dirty="0" err="1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자료형을</a:t>
            </a:r>
            <a:r>
              <a:rPr lang="ko-KR" alt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어떻게 처리하지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</a:t>
            </a:r>
            <a:endParaRPr lang="en-US" sz="28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895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함수가 뭘까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51833" t="40074" r="18167" b="22148"/>
          <a:stretch/>
        </p:blipFill>
        <p:spPr>
          <a:xfrm>
            <a:off x="3345585" y="2097427"/>
            <a:ext cx="5486400" cy="3886200"/>
          </a:xfrm>
          <a:prstGeom prst="rect">
            <a:avLst/>
          </a:prstGeom>
        </p:spPr>
      </p:pic>
      <p:sp>
        <p:nvSpPr>
          <p:cNvPr id="3" name="도넛 2"/>
          <p:cNvSpPr/>
          <p:nvPr/>
        </p:nvSpPr>
        <p:spPr>
          <a:xfrm>
            <a:off x="3504130" y="3044602"/>
            <a:ext cx="710903" cy="397133"/>
          </a:xfrm>
          <a:prstGeom prst="donut">
            <a:avLst>
              <a:gd name="adj" fmla="val 991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78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직접 함수 </a:t>
            </a:r>
            <a:r>
              <a:rPr lang="ko-KR" altLang="en-US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작성해보기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96015" y="2534306"/>
            <a:ext cx="10883952" cy="206210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미니 </a:t>
            </a:r>
            <a:r>
              <a:rPr lang="ko-KR" altLang="en-US" sz="4000" dirty="0" err="1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실습과제</a:t>
            </a:r>
            <a:r>
              <a:rPr lang="en-US" altLang="ko-KR" sz="4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!</a:t>
            </a:r>
          </a:p>
          <a:p>
            <a:endParaRPr lang="en-US" altLang="ko-KR" sz="2000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r>
              <a:rPr lang="en-US" altLang="ko-KR" sz="4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덧셈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뺄셈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곱셈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나눗셈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나머지 연산을 하는 함수를 직접 만들어보자</a:t>
            </a:r>
            <a:endParaRPr lang="en-US" altLang="ko-KR" sz="2800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endParaRPr lang="ko-KR" altLang="en-US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997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실습과제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수행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96015" y="2534306"/>
            <a:ext cx="11177176" cy="35702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3</a:t>
            </a:r>
            <a:r>
              <a:rPr lang="ko-KR" altLang="en-US" sz="4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차 </a:t>
            </a:r>
            <a:r>
              <a:rPr lang="ko-KR" altLang="en-US" sz="4000" dirty="0" err="1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실습과제</a:t>
            </a:r>
            <a:r>
              <a:rPr lang="en-US" altLang="ko-KR" sz="4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sz="4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2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차 </a:t>
            </a:r>
            <a:r>
              <a:rPr lang="ko-KR" altLang="en-US" sz="2800" dirty="0" err="1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실습과제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내용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버튼을 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누르면 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LED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가 켜지고 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2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초 있다가 꺼지는 기능을 구현해보자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)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에서 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LED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를 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2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초 동안 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켰다가 끄는 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함수를 따로 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만들어서 코드를 수정해보자</a:t>
            </a:r>
            <a:endParaRPr lang="en-US" altLang="ko-KR" sz="2800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411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216223" y="2922994"/>
            <a:ext cx="7366038" cy="1569660"/>
          </a:xfrm>
          <a:prstGeom prst="rect">
            <a:avLst/>
          </a:prstGeom>
          <a:noFill/>
          <a:effectLst>
            <a:outerShdw blurRad="76200" dist="50800" dir="3240000" algn="tl" rotWithShape="0">
              <a:prstClr val="black">
                <a:alpha val="44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9600" kern="2900" spc="600" dirty="0" smtClean="0">
                <a:ln w="38100">
                  <a:noFill/>
                </a:ln>
                <a:solidFill>
                  <a:srgbClr val="FF7D7D"/>
                </a:solidFill>
                <a:effectLst>
                  <a:outerShdw blurRad="25400" dist="38100" dir="120000" algn="ctr" rotWithShape="0">
                    <a:schemeClr val="bg1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수업 끝</a:t>
            </a:r>
            <a:endParaRPr lang="ko-KR" altLang="en-US" sz="9600" kern="2900" spc="600" dirty="0">
              <a:ln w="38100">
                <a:noFill/>
              </a:ln>
              <a:solidFill>
                <a:srgbClr val="FF7D7D"/>
              </a:solidFill>
              <a:effectLst>
                <a:outerShdw blurRad="25400" dist="38100" dir="120000" algn="ctr" rotWithShape="0">
                  <a:schemeClr val="bg1"/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28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복습 </a:t>
            </a:r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강의 목표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지난 시간 복습 퀴즈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breadboard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474" y="1850397"/>
            <a:ext cx="4226156" cy="422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6839" y="1605064"/>
            <a:ext cx="1703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Q1.</a:t>
            </a:r>
            <a:endParaRPr lang="en-US" sz="54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57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복습 </a:t>
            </a:r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강의 목표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지난 시간 복습 퀴즈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led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765" y="1836192"/>
            <a:ext cx="4221137" cy="422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416839" y="1605064"/>
            <a:ext cx="1703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Q2.</a:t>
            </a:r>
            <a:endParaRPr lang="en-US" sz="54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334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복습 </a:t>
            </a:r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강의 목표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지난 시간 복습 퀴즈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2447" y="2294159"/>
            <a:ext cx="86799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Q3. 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프로그램이 실행될 때 한번만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실행되며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입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/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출력 핀을 설정하는 함수의 이름은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?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22447" y="4304877"/>
            <a:ext cx="8219872" cy="1415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Q4. </a:t>
            </a:r>
            <a:r>
              <a:rPr lang="ko-KR" alt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프로그램이 실행되면서 </a:t>
            </a:r>
            <a:r>
              <a:rPr lang="en-US" altLang="ko-KR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"</a:t>
            </a:r>
            <a:r>
              <a:rPr lang="ko-KR" alt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반복해서</a:t>
            </a:r>
            <a:r>
              <a:rPr lang="en-US" altLang="ko-KR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" </a:t>
            </a:r>
            <a:r>
              <a:rPr lang="ko-KR" alt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실행하는 공간</a:t>
            </a:r>
          </a:p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즉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자신이 </a:t>
            </a:r>
            <a:r>
              <a:rPr lang="ko-KR" alt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만든 프로그램이 실행되는 공간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360808" y="2527652"/>
            <a:ext cx="2054614" cy="101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s</a:t>
            </a:r>
            <a:r>
              <a:rPr lang="en-US" altLang="ko-KR" sz="4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etup()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360808" y="4471169"/>
            <a:ext cx="20546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loop()</a:t>
            </a:r>
          </a:p>
        </p:txBody>
      </p:sp>
    </p:spTree>
    <p:extLst>
      <p:ext uri="{BB962C8B-B14F-4D97-AF65-F5344CB8AC3E}">
        <p14:creationId xmlns:p14="http://schemas.microsoft.com/office/powerpoint/2010/main" val="204006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8" grpId="0"/>
      <p:bldP spid="4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복습 </a:t>
            </a:r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강의 목표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강의 목표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07192" y="2170648"/>
            <a:ext cx="11009293" cy="293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26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- </a:t>
            </a:r>
            <a:r>
              <a:rPr lang="ko-KR" altLang="en-US" sz="26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변수와 </a:t>
            </a:r>
            <a:r>
              <a:rPr lang="ko-KR" altLang="en-US" sz="2600" dirty="0" err="1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자료형이란</a:t>
            </a:r>
            <a:r>
              <a:rPr lang="ko-KR" altLang="en-US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무엇인지 알고 프로그래밍에 이용되는 산술연산을 이해한다</a:t>
            </a:r>
            <a:r>
              <a:rPr lang="en-US" altLang="ko-KR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en-US" altLang="ko-KR" sz="26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- </a:t>
            </a:r>
            <a:r>
              <a:rPr lang="en-US" altLang="ko-KR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if</a:t>
            </a:r>
            <a:r>
              <a:rPr lang="ko-KR" altLang="en-US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문에 대해 이해하고 </a:t>
            </a:r>
            <a:r>
              <a:rPr lang="ko-KR" altLang="en-US" sz="2600" dirty="0" err="1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아두이노에서</a:t>
            </a:r>
            <a:r>
              <a:rPr lang="ko-KR" altLang="en-US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</a:t>
            </a:r>
            <a:r>
              <a:rPr lang="en-US" altLang="ko-KR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if</a:t>
            </a:r>
            <a:r>
              <a:rPr lang="ko-KR" altLang="en-US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문을 이용하여 </a:t>
            </a:r>
            <a:r>
              <a:rPr lang="en-US" altLang="ko-KR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LED</a:t>
            </a:r>
            <a:r>
              <a:rPr lang="ko-KR" altLang="en-US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를 제어할 수 있다</a:t>
            </a:r>
            <a:r>
              <a:rPr lang="en-US" altLang="ko-KR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en-US" altLang="ko-KR" sz="26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- </a:t>
            </a:r>
            <a:r>
              <a:rPr lang="ko-KR" altLang="en-US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함수란 무엇인지 알고</a:t>
            </a:r>
            <a:r>
              <a:rPr lang="en-US" altLang="ko-KR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, </a:t>
            </a:r>
            <a:r>
              <a:rPr lang="ko-KR" altLang="en-US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간단한 </a:t>
            </a:r>
            <a:r>
              <a:rPr lang="ko-KR" altLang="en-US" sz="26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사용자 정의 </a:t>
            </a:r>
            <a:r>
              <a:rPr lang="ko-KR" altLang="en-US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함수를 만들 수 있다</a:t>
            </a:r>
            <a:r>
              <a:rPr lang="en-US" altLang="ko-KR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.</a:t>
            </a:r>
            <a:endParaRPr lang="en-US" sz="26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510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 </a:t>
            </a:r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산술 연산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변수란 무엇일까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472" y="1927142"/>
            <a:ext cx="7446322" cy="418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5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 </a:t>
            </a:r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산술 연산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변수란 무엇일까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?(</a:t>
            </a:r>
            <a:r>
              <a:rPr lang="ko-KR" altLang="en-US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감잡기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991144" y="3562508"/>
            <a:ext cx="1506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A + B =  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B + C </a:t>
            </a:r>
            <a:r>
              <a:rPr lang="en-US" sz="24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=</a:t>
            </a:r>
            <a:endParaRPr lang="en-US" sz="2400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C + A </a:t>
            </a:r>
            <a:r>
              <a:rPr lang="en-US" sz="24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=</a:t>
            </a:r>
            <a:endParaRPr lang="en-US" sz="2400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33236" y="2590014"/>
            <a:ext cx="4639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A = 4, B = 5, C </a:t>
            </a:r>
            <a:r>
              <a:rPr 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=</a:t>
            </a:r>
            <a:r>
              <a:rPr 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6</a:t>
            </a:r>
            <a:endParaRPr lang="en-US" sz="28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931784" y="3468211"/>
            <a:ext cx="981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5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7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6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204655" y="3562507"/>
            <a:ext cx="981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9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11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10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724353" y="3457153"/>
            <a:ext cx="1207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A + B =  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B + C =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C + A =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175249" y="2590014"/>
            <a:ext cx="4639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A </a:t>
            </a:r>
            <a:r>
              <a:rPr 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=</a:t>
            </a:r>
            <a:r>
              <a:rPr 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2, B </a:t>
            </a:r>
            <a:r>
              <a:rPr 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=</a:t>
            </a:r>
            <a:r>
              <a:rPr 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3, C </a:t>
            </a:r>
            <a:r>
              <a:rPr 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=</a:t>
            </a:r>
            <a:r>
              <a:rPr 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4</a:t>
            </a:r>
            <a:endParaRPr lang="en-US" sz="28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204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5" grpId="0"/>
      <p:bldP spid="48" grpId="0"/>
      <p:bldP spid="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 </a:t>
            </a:r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산술 연산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자료형이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뭐지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언어 자료형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" t="3140" r="1148" b="2698"/>
          <a:stretch/>
        </p:blipFill>
        <p:spPr bwMode="auto">
          <a:xfrm>
            <a:off x="1504953" y="1979418"/>
            <a:ext cx="9221821" cy="396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2996458" y="2871256"/>
            <a:ext cx="73152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014842" y="3831052"/>
            <a:ext cx="73152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3001872" y="4810303"/>
            <a:ext cx="73152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2996458" y="5303171"/>
            <a:ext cx="73152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도넛 1"/>
          <p:cNvSpPr/>
          <p:nvPr/>
        </p:nvSpPr>
        <p:spPr>
          <a:xfrm>
            <a:off x="2567079" y="3431221"/>
            <a:ext cx="1674473" cy="532254"/>
          </a:xfrm>
          <a:prstGeom prst="donut">
            <a:avLst>
              <a:gd name="adj" fmla="val 980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67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6228</TotalTime>
  <Words>995</Words>
  <Application>Microsoft Office PowerPoint</Application>
  <PresentationFormat>와이드스크린</PresentationFormat>
  <Paragraphs>276</Paragraphs>
  <Slides>29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bm jua</vt:lpstr>
      <vt:lpstr>맑은 고딕</vt:lpstr>
      <vt:lpstr>NanumSquareRound Bold</vt:lpstr>
      <vt:lpstr>배달의민족 주아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Aram Lim</dc:creator>
  <cp:lastModifiedBy>임도은</cp:lastModifiedBy>
  <cp:revision>94</cp:revision>
  <dcterms:created xsi:type="dcterms:W3CDTF">2017-09-10T11:50:49Z</dcterms:created>
  <dcterms:modified xsi:type="dcterms:W3CDTF">2018-01-11T08:36:04Z</dcterms:modified>
</cp:coreProperties>
</file>